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5"/>
  </p:notesMasterIdLst>
  <p:sldIdLst>
    <p:sldId id="256" r:id="rId2"/>
    <p:sldId id="285" r:id="rId3"/>
    <p:sldId id="257" r:id="rId4"/>
    <p:sldId id="258" r:id="rId5"/>
    <p:sldId id="275" r:id="rId6"/>
    <p:sldId id="259" r:id="rId7"/>
    <p:sldId id="260" r:id="rId8"/>
    <p:sldId id="261" r:id="rId9"/>
    <p:sldId id="262" r:id="rId10"/>
    <p:sldId id="263" r:id="rId11"/>
    <p:sldId id="264" r:id="rId12"/>
    <p:sldId id="265" r:id="rId13"/>
    <p:sldId id="276" r:id="rId14"/>
    <p:sldId id="266" r:id="rId15"/>
    <p:sldId id="267" r:id="rId16"/>
    <p:sldId id="268" r:id="rId17"/>
    <p:sldId id="269" r:id="rId18"/>
    <p:sldId id="288" r:id="rId19"/>
    <p:sldId id="289" r:id="rId20"/>
    <p:sldId id="274" r:id="rId21"/>
    <p:sldId id="270" r:id="rId22"/>
    <p:sldId id="271" r:id="rId23"/>
    <p:sldId id="277" r:id="rId24"/>
    <p:sldId id="278" r:id="rId25"/>
    <p:sldId id="279" r:id="rId26"/>
    <p:sldId id="280" r:id="rId27"/>
    <p:sldId id="281" r:id="rId28"/>
    <p:sldId id="282" r:id="rId29"/>
    <p:sldId id="283" r:id="rId30"/>
    <p:sldId id="284" r:id="rId31"/>
    <p:sldId id="286" r:id="rId32"/>
    <p:sldId id="287" r:id="rId33"/>
    <p:sldId id="27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AAC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17197D-F224-4F59-A475-DBB85846BCB4}" type="datetimeFigureOut">
              <a:rPr lang="en-US" smtClean="0"/>
              <a:pPr/>
              <a:t>20-Sep-16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0EC4B7-0653-4F1A-9E7D-80C9227E4E01}" type="slidenum">
              <a:rPr lang="en-US" smtClean="0"/>
              <a:pPr/>
              <a:t>‹#›</a:t>
            </a:fld>
            <a:endParaRPr lang="en-US"/>
          </a:p>
        </p:txBody>
      </p:sp>
    </p:spTree>
    <p:extLst>
      <p:ext uri="{BB962C8B-B14F-4D97-AF65-F5344CB8AC3E}">
        <p14:creationId xmlns:p14="http://schemas.microsoft.com/office/powerpoint/2010/main" xmlns="" val="999856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solidFill>
            <a:srgbClr val="47AAC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lIns="91440" tIns="45720" rIns="91440" bIns="45720" rtlCol="0" anchor="ctr">
            <a:normAutofit/>
          </a:bodyPr>
          <a:lstStyle>
            <a:lvl1pPr>
              <a:defRPr lang="en-US">
                <a:solidFill>
                  <a:schemeClr val="bg1"/>
                </a:solidFill>
              </a:defRPr>
            </a:lvl1pPr>
          </a:lstStyle>
          <a:p>
            <a:pPr lvl="0"/>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95F253-2E30-4E28-BAF9-955896C7B444}" type="datetime1">
              <a:rPr lang="en-US" smtClean="0"/>
              <a:pPr/>
              <a:t>20-Sep-16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545B8-597D-4001-AEA6-900FC58417F7}" type="slidenum">
              <a:rPr lang="en-US" smtClean="0"/>
              <a:pPr/>
              <a:t>‹#›</a:t>
            </a:fld>
            <a:endParaRPr lang="en-US"/>
          </a:p>
        </p:txBody>
      </p:sp>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5257800" y="25400"/>
            <a:ext cx="3749675" cy="1139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17493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85F0B-D400-4AD6-A0B0-29BFAA162AD3}" type="datetime1">
              <a:rPr lang="en-US" smtClean="0"/>
              <a:pPr/>
              <a:t>20-Sep-16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1852368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EACD49-802F-4338-8B7B-BC1A45AFAF19}" type="datetime1">
              <a:rPr lang="en-US" smtClean="0"/>
              <a:pPr/>
              <a:t>20-Sep-16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3942823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5"/>
          </a:fillRef>
          <a:effectRef idx="1">
            <a:schemeClr val="accent5"/>
          </a:effectRef>
          <a:fontRef idx="none"/>
        </p:style>
        <p:txBody>
          <a:bodyPr vert="horz" lIns="91440" tIns="45720" rIns="91440" bIns="45720" rtlCol="0" anchor="ctr">
            <a:normAutofit/>
          </a:bodyPr>
          <a:lstStyle>
            <a:lvl1pPr>
              <a:defRPr lang="en-US">
                <a:solidFill>
                  <a:schemeClr val="bg1"/>
                </a:solidFill>
              </a:defRPr>
            </a:lvl1pPr>
          </a:lstStyle>
          <a:p>
            <a:pPr lvl="0"/>
            <a:r>
              <a:rPr lang="en-US" smtClean="0"/>
              <a:t>Click to edit Master title style</a:t>
            </a:r>
            <a:endParaRPr lang="en-US"/>
          </a:p>
        </p:txBody>
      </p:sp>
      <p:sp>
        <p:nvSpPr>
          <p:cNvPr id="3" name="Content Placeholder 2"/>
          <p:cNvSpPr>
            <a:spLocks noGrp="1"/>
          </p:cNvSpPr>
          <p:nvPr>
            <p:ph idx="1"/>
          </p:nvPr>
        </p:nvSpPr>
        <p:spPr>
          <a:xfrm>
            <a:off x="457200" y="1722437"/>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5DF2B1-7B73-483E-848C-B71102EAAC30}" type="datetime1">
              <a:rPr lang="en-US" smtClean="0"/>
              <a:pPr/>
              <a:t>20-Sep-16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545B8-597D-4001-AEA6-900FC58417F7}" type="slidenum">
              <a:rPr lang="en-US" smtClean="0"/>
              <a:pPr/>
              <a:t>‹#›</a:t>
            </a:fld>
            <a:endParaRPr lang="en-US"/>
          </a:p>
        </p:txBody>
      </p:sp>
      <p:pic>
        <p:nvPicPr>
          <p:cNvPr id="2050" name="Picture 2"/>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7772400" y="76200"/>
            <a:ext cx="129222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73171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9C0E63-765A-4C97-8D7F-1087608D5F9D}" type="datetime1">
              <a:rPr lang="en-US" smtClean="0"/>
              <a:pPr/>
              <a:t>20-Sep-16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2392163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4D69EA-5760-40CE-9FBE-FF22F28F5C2E}" type="datetime1">
              <a:rPr lang="en-US" smtClean="0"/>
              <a:pPr/>
              <a:t>20-Sep-16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2540483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C2B45D-71DF-4D2F-A62B-CB7A4319421C}" type="datetime1">
              <a:rPr lang="en-US" smtClean="0"/>
              <a:pPr/>
              <a:t>20-Sep-16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1611992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429A66-18A3-4A0A-8731-B0FC91C5643D}" type="datetime1">
              <a:rPr lang="en-US" smtClean="0"/>
              <a:pPr/>
              <a:t>20-Sep-16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3047579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C9996B-5F1E-4DE2-9480-DEEE56113D14}" type="datetime1">
              <a:rPr lang="en-US" smtClean="0"/>
              <a:pPr/>
              <a:t>20-Sep-16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4166218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EE818C-8C13-4BF0-9D48-1C098BEC9793}" type="datetime1">
              <a:rPr lang="en-US" smtClean="0"/>
              <a:pPr/>
              <a:t>20-Sep-16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143387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9E9F2E-ACA1-492B-A176-12F0A5A130CD}" type="datetime1">
              <a:rPr lang="en-US" smtClean="0"/>
              <a:pPr/>
              <a:t>20-Sep-16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1040776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C9BA5B-5DE3-4600-BE19-19051577669A}" type="datetime1">
              <a:rPr lang="en-US" smtClean="0"/>
              <a:pPr/>
              <a:t>20-Sep-16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6545B8-597D-4001-AEA6-900FC58417F7}" type="slidenum">
              <a:rPr lang="en-US" smtClean="0"/>
              <a:pPr/>
              <a:t>‹#›</a:t>
            </a:fld>
            <a:endParaRPr lang="en-US"/>
          </a:p>
        </p:txBody>
      </p:sp>
    </p:spTree>
    <p:extLst>
      <p:ext uri="{BB962C8B-B14F-4D97-AF65-F5344CB8AC3E}">
        <p14:creationId xmlns:p14="http://schemas.microsoft.com/office/powerpoint/2010/main" xmlns="" val="172076190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1"/>
            <a:ext cx="7772400" cy="2228850"/>
          </a:xfrm>
        </p:spPr>
        <p:txBody>
          <a:bodyPr>
            <a:normAutofit/>
          </a:bodyPr>
          <a:lstStyle/>
          <a:p>
            <a:r>
              <a:rPr lang="en-US" b="1" u="sng" dirty="0" smtClean="0"/>
              <a:t>ORAL CAVITY </a:t>
            </a:r>
            <a:br>
              <a:rPr lang="en-US" b="1" u="sng" dirty="0" smtClean="0"/>
            </a:br>
            <a:r>
              <a:rPr lang="en-US" b="1" u="sng" dirty="0" smtClean="0"/>
              <a:t> SALIVA SECRETION</a:t>
            </a:r>
            <a:br>
              <a:rPr lang="en-US" b="1" u="sng" dirty="0" smtClean="0"/>
            </a:br>
            <a:r>
              <a:rPr lang="en-US" b="1" u="sng" dirty="0" smtClean="0"/>
              <a:t> SWALLOWING</a:t>
            </a:r>
            <a:endParaRPr lang="en-US" b="1" u="sng" dirty="0"/>
          </a:p>
        </p:txBody>
      </p:sp>
      <p:sp>
        <p:nvSpPr>
          <p:cNvPr id="3" name="Subtitle 2"/>
          <p:cNvSpPr>
            <a:spLocks noGrp="1"/>
          </p:cNvSpPr>
          <p:nvPr>
            <p:ph type="subTitle" idx="1"/>
          </p:nvPr>
        </p:nvSpPr>
        <p:spPr/>
        <p:txBody>
          <a:bodyPr/>
          <a:lstStyle/>
          <a:p>
            <a:r>
              <a:rPr lang="en-US" dirty="0" smtClean="0"/>
              <a:t>Lecture 2</a:t>
            </a:r>
          </a:p>
          <a:p>
            <a:r>
              <a:rPr lang="en-US" dirty="0" smtClean="0"/>
              <a:t>Dr. </a:t>
            </a:r>
            <a:r>
              <a:rPr lang="en-US" dirty="0" err="1" smtClean="0"/>
              <a:t>Mujeeb</a:t>
            </a:r>
            <a:r>
              <a:rPr lang="en-US" dirty="0" smtClean="0"/>
              <a:t> Ahmed </a:t>
            </a:r>
            <a:r>
              <a:rPr lang="en-US" dirty="0" err="1" smtClean="0"/>
              <a:t>Shaikh</a:t>
            </a:r>
            <a:endParaRPr lang="en-US" dirty="0" smtClean="0"/>
          </a:p>
          <a:p>
            <a:r>
              <a:rPr lang="en-US" dirty="0" smtClean="0"/>
              <a:t>Dr. Mohammed </a:t>
            </a:r>
            <a:r>
              <a:rPr lang="en-US" dirty="0" err="1" smtClean="0"/>
              <a:t>Sharique</a:t>
            </a:r>
            <a:r>
              <a:rPr lang="en-US" dirty="0" smtClean="0"/>
              <a:t> </a:t>
            </a:r>
            <a:r>
              <a:rPr lang="en-US" dirty="0" err="1" smtClean="0"/>
              <a:t>Quadri</a:t>
            </a:r>
            <a:endParaRPr lang="en-US" dirty="0" smtClean="0"/>
          </a:p>
          <a:p>
            <a:endParaRPr lang="en-US" dirty="0"/>
          </a:p>
        </p:txBody>
      </p:sp>
      <p:sp>
        <p:nvSpPr>
          <p:cNvPr id="4" name="Slide Number Placeholder 3"/>
          <p:cNvSpPr>
            <a:spLocks noGrp="1"/>
          </p:cNvSpPr>
          <p:nvPr>
            <p:ph type="sldNum" sz="quarter" idx="12"/>
          </p:nvPr>
        </p:nvSpPr>
        <p:spPr/>
        <p:txBody>
          <a:bodyPr/>
          <a:lstStyle/>
          <a:p>
            <a:fld id="{B16545B8-597D-4001-AEA6-900FC58417F7}"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r.Zahoor Ali\Pictures\My Scans\2012-01 (Jan)\scan0023.jpg"/>
          <p:cNvPicPr>
            <a:picLocks noChangeAspect="1" noChangeArrowheads="1"/>
          </p:cNvPicPr>
          <p:nvPr/>
        </p:nvPicPr>
        <p:blipFill>
          <a:blip r:embed="rId2" cstate="print"/>
          <a:srcRect/>
          <a:stretch>
            <a:fillRect/>
          </a:stretch>
        </p:blipFill>
        <p:spPr bwMode="auto">
          <a:xfrm>
            <a:off x="2667000" y="381000"/>
            <a:ext cx="3657601" cy="5912136"/>
          </a:xfrm>
          <a:prstGeom prst="rect">
            <a:avLst/>
          </a:prstGeom>
          <a:noFill/>
        </p:spPr>
      </p:pic>
      <p:sp>
        <p:nvSpPr>
          <p:cNvPr id="3" name="Slide Number Placeholder 2"/>
          <p:cNvSpPr>
            <a:spLocks noGrp="1"/>
          </p:cNvSpPr>
          <p:nvPr>
            <p:ph type="sldNum" sz="quarter" idx="12"/>
          </p:nvPr>
        </p:nvSpPr>
        <p:spPr/>
        <p:txBody>
          <a:bodyPr/>
          <a:lstStyle/>
          <a:p>
            <a:fld id="{B16545B8-597D-4001-AEA6-900FC58417F7}"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COMPOSITION OF SALIVA</a:t>
            </a:r>
            <a:endParaRPr lang="en-US" b="1" u="sng" dirty="0"/>
          </a:p>
        </p:txBody>
      </p:sp>
      <p:sp>
        <p:nvSpPr>
          <p:cNvPr id="3" name="Content Placeholder 2"/>
          <p:cNvSpPr>
            <a:spLocks noGrp="1"/>
          </p:cNvSpPr>
          <p:nvPr>
            <p:ph idx="1"/>
          </p:nvPr>
        </p:nvSpPr>
        <p:spPr/>
        <p:txBody>
          <a:bodyPr>
            <a:normAutofit fontScale="92500" lnSpcReduction="20000"/>
          </a:bodyPr>
          <a:lstStyle/>
          <a:p>
            <a:r>
              <a:rPr lang="en-US" dirty="0" smtClean="0"/>
              <a:t>Water – 99.5%</a:t>
            </a:r>
          </a:p>
          <a:p>
            <a:r>
              <a:rPr lang="en-US" dirty="0" smtClean="0"/>
              <a:t>Electrolyte &amp; Protein – 0.5%</a:t>
            </a:r>
          </a:p>
          <a:p>
            <a:r>
              <a:rPr lang="en-US" dirty="0" smtClean="0"/>
              <a:t>pH – 7</a:t>
            </a:r>
          </a:p>
          <a:p>
            <a:r>
              <a:rPr lang="en-US" dirty="0" smtClean="0"/>
              <a:t>Salivary protein are amylase, mucus, lysozyme.</a:t>
            </a:r>
          </a:p>
          <a:p>
            <a:r>
              <a:rPr lang="en-US" dirty="0" smtClean="0"/>
              <a:t>Saliva contains two major types of protein secretion:</a:t>
            </a:r>
          </a:p>
          <a:p>
            <a:r>
              <a:rPr lang="en-US" b="1" u="sng" dirty="0" smtClean="0"/>
              <a:t>1.</a:t>
            </a:r>
            <a:r>
              <a:rPr lang="en-US" dirty="0" smtClean="0"/>
              <a:t> Serous secretion – contains </a:t>
            </a:r>
            <a:r>
              <a:rPr lang="el-GR" u="sng" dirty="0" smtClean="0">
                <a:latin typeface="Times New Roman"/>
                <a:cs typeface="Times New Roman"/>
              </a:rPr>
              <a:t>α</a:t>
            </a:r>
            <a:r>
              <a:rPr lang="en-US" u="sng" dirty="0" smtClean="0">
                <a:latin typeface="Times New Roman"/>
                <a:cs typeface="Times New Roman"/>
              </a:rPr>
              <a:t>-</a:t>
            </a:r>
            <a:r>
              <a:rPr lang="en-US" u="sng" dirty="0" smtClean="0"/>
              <a:t>amylase </a:t>
            </a:r>
            <a:r>
              <a:rPr lang="en-US" dirty="0" smtClean="0"/>
              <a:t>[ptyalin] enzyme for digesting starch.</a:t>
            </a:r>
          </a:p>
          <a:p>
            <a:r>
              <a:rPr lang="en-US" b="1" u="sng" dirty="0" smtClean="0"/>
              <a:t>2.</a:t>
            </a:r>
            <a:r>
              <a:rPr lang="en-US" dirty="0" smtClean="0"/>
              <a:t> Mucus secretion – that contains mucin for protection and lubrication.</a:t>
            </a:r>
          </a:p>
          <a:p>
            <a:endParaRPr lang="en-US" dirty="0" smtClean="0"/>
          </a:p>
          <a:p>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B16545B8-597D-4001-AEA6-900FC58417F7}"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229600" cy="1143000"/>
          </a:xfrm>
        </p:spPr>
        <p:txBody>
          <a:bodyPr/>
          <a:lstStyle/>
          <a:p>
            <a:r>
              <a:rPr lang="en-US" b="1" u="sng" dirty="0" smtClean="0"/>
              <a:t>COMPOSITION OF SALIVA</a:t>
            </a:r>
            <a:endParaRPr lang="en-US" b="1" u="sng" dirty="0"/>
          </a:p>
        </p:txBody>
      </p:sp>
      <p:sp>
        <p:nvSpPr>
          <p:cNvPr id="3" name="Content Placeholder 2"/>
          <p:cNvSpPr>
            <a:spLocks noGrp="1"/>
          </p:cNvSpPr>
          <p:nvPr>
            <p:ph idx="1"/>
          </p:nvPr>
        </p:nvSpPr>
        <p:spPr/>
        <p:txBody>
          <a:bodyPr>
            <a:normAutofit/>
          </a:bodyPr>
          <a:lstStyle/>
          <a:p>
            <a:r>
              <a:rPr lang="en-US" dirty="0" smtClean="0"/>
              <a:t>Parotid gland secrete serous type of secretion.</a:t>
            </a:r>
          </a:p>
          <a:p>
            <a:r>
              <a:rPr lang="en-US" dirty="0" smtClean="0"/>
              <a:t>Submandibular gland secrete both i.e. serous and mucus secretion. </a:t>
            </a:r>
          </a:p>
          <a:p>
            <a:r>
              <a:rPr lang="en-US" dirty="0" smtClean="0"/>
              <a:t>Sublingual Glands secrete mainly  mucus. </a:t>
            </a:r>
          </a:p>
        </p:txBody>
      </p:sp>
      <p:sp>
        <p:nvSpPr>
          <p:cNvPr id="4" name="Slide Number Placeholder 3"/>
          <p:cNvSpPr>
            <a:spLocks noGrp="1"/>
          </p:cNvSpPr>
          <p:nvPr>
            <p:ph type="sldNum" sz="quarter" idx="12"/>
          </p:nvPr>
        </p:nvSpPr>
        <p:spPr/>
        <p:txBody>
          <a:bodyPr/>
          <a:lstStyle/>
          <a:p>
            <a:fld id="{B16545B8-597D-4001-AEA6-900FC58417F7}"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COMPOSITION OF SALIVA</a:t>
            </a:r>
            <a:endParaRPr lang="en-US" dirty="0"/>
          </a:p>
        </p:txBody>
      </p:sp>
      <p:sp>
        <p:nvSpPr>
          <p:cNvPr id="4" name="Content Placeholder 3"/>
          <p:cNvSpPr>
            <a:spLocks noGrp="1"/>
          </p:cNvSpPr>
          <p:nvPr>
            <p:ph idx="1"/>
          </p:nvPr>
        </p:nvSpPr>
        <p:spPr/>
        <p:txBody>
          <a:bodyPr>
            <a:normAutofit fontScale="85000" lnSpcReduction="20000"/>
          </a:bodyPr>
          <a:lstStyle/>
          <a:p>
            <a:r>
              <a:rPr lang="en-US" dirty="0" smtClean="0"/>
              <a:t>Saliva is secreted in the acini is nearly isotonic to the plasma.</a:t>
            </a:r>
          </a:p>
          <a:p>
            <a:endParaRPr lang="en-US" dirty="0" smtClean="0"/>
          </a:p>
          <a:p>
            <a:r>
              <a:rPr lang="en-US" dirty="0" smtClean="0"/>
              <a:t>During passage through the ducts, the composition of saliva is modified as Na+ and Cl- are absorbed and K+ and HCO</a:t>
            </a:r>
            <a:r>
              <a:rPr lang="en-US" sz="1700" b="1" dirty="0" smtClean="0"/>
              <a:t>3</a:t>
            </a:r>
            <a:r>
              <a:rPr lang="en-US" dirty="0" smtClean="0"/>
              <a:t> are secreted.</a:t>
            </a:r>
          </a:p>
          <a:p>
            <a:endParaRPr lang="en-US" dirty="0" smtClean="0"/>
          </a:p>
          <a:p>
            <a:r>
              <a:rPr lang="en-US" dirty="0" smtClean="0"/>
              <a:t>The ducts are relatively impermeable to water.</a:t>
            </a:r>
          </a:p>
          <a:p>
            <a:endParaRPr lang="en-US" dirty="0" smtClean="0"/>
          </a:p>
          <a:p>
            <a:r>
              <a:rPr lang="en-US" dirty="0" smtClean="0"/>
              <a:t>Therefore, saliva that reaches the mouth is </a:t>
            </a:r>
            <a:r>
              <a:rPr lang="en-US" b="1" dirty="0" smtClean="0"/>
              <a:t>HYPOTONIC</a:t>
            </a:r>
            <a:r>
              <a:rPr lang="en-US" dirty="0" smtClean="0"/>
              <a:t>, rich in K+, but depleted of Na+ and Cl-.</a:t>
            </a:r>
          </a:p>
          <a:p>
            <a:endParaRPr lang="en-US" dirty="0" smtClean="0"/>
          </a:p>
          <a:p>
            <a:endParaRPr lang="en-US" dirty="0"/>
          </a:p>
        </p:txBody>
      </p:sp>
      <p:sp>
        <p:nvSpPr>
          <p:cNvPr id="3" name="Slide Number Placeholder 2"/>
          <p:cNvSpPr>
            <a:spLocks noGrp="1"/>
          </p:cNvSpPr>
          <p:nvPr>
            <p:ph type="sldNum" sz="quarter" idx="12"/>
          </p:nvPr>
        </p:nvSpPr>
        <p:spPr/>
        <p:txBody>
          <a:bodyPr/>
          <a:lstStyle/>
          <a:p>
            <a:fld id="{B16545B8-597D-4001-AEA6-900FC58417F7}"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FUNCTIONS OF SALIVA</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u="sng" dirty="0" smtClean="0"/>
              <a:t>1.</a:t>
            </a:r>
            <a:r>
              <a:rPr lang="en-US" b="1" dirty="0" smtClean="0"/>
              <a:t> </a:t>
            </a:r>
            <a:r>
              <a:rPr lang="en-US" dirty="0" smtClean="0"/>
              <a:t>Helps in digestion of carbohydrates in mouth through action of salivary amylase, an enzyme that breaks polysaccharide into maltose [disaccharide].</a:t>
            </a:r>
          </a:p>
          <a:p>
            <a:pPr>
              <a:buNone/>
            </a:pPr>
            <a:r>
              <a:rPr lang="en-US" b="1" u="sng" dirty="0" smtClean="0"/>
              <a:t>2.</a:t>
            </a:r>
            <a:r>
              <a:rPr lang="en-US" dirty="0" smtClean="0"/>
              <a:t> Helps in swallowing by providing lubrication due to presence of mucus.</a:t>
            </a:r>
          </a:p>
          <a:p>
            <a:pPr>
              <a:buNone/>
            </a:pPr>
            <a:r>
              <a:rPr lang="en-US" b="1" u="sng" dirty="0" smtClean="0"/>
              <a:t>3.</a:t>
            </a:r>
            <a:r>
              <a:rPr lang="en-US" dirty="0" smtClean="0"/>
              <a:t> Anti-bacterial action due to presence of lysozyme, an enzyme that destroys bacteria.</a:t>
            </a:r>
          </a:p>
          <a:p>
            <a:pPr>
              <a:buNone/>
            </a:pPr>
            <a:r>
              <a:rPr lang="en-US" b="1" u="sng" dirty="0" smtClean="0"/>
              <a:t>4.</a:t>
            </a:r>
            <a:r>
              <a:rPr lang="en-US" b="1" dirty="0" smtClean="0"/>
              <a:t> </a:t>
            </a:r>
            <a:r>
              <a:rPr lang="en-US" dirty="0" smtClean="0"/>
              <a:t>Acts as solvent for molecules that stimulate taste-buds [present on the tongue].</a:t>
            </a:r>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B16545B8-597D-4001-AEA6-900FC58417F7}"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FUNCTIONS OF SALIVA</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b="1" u="sng" dirty="0" smtClean="0"/>
              <a:t>5.</a:t>
            </a:r>
            <a:r>
              <a:rPr lang="en-US" b="1" dirty="0" smtClean="0"/>
              <a:t> </a:t>
            </a:r>
            <a:r>
              <a:rPr lang="en-US" dirty="0" smtClean="0"/>
              <a:t>Helps in speech [it is difficult to talk when mouth is dry].</a:t>
            </a:r>
            <a:endParaRPr lang="en-US" b="1" u="sng" dirty="0" smtClean="0"/>
          </a:p>
          <a:p>
            <a:pPr>
              <a:buNone/>
            </a:pPr>
            <a:endParaRPr lang="en-US" b="1" u="sng" dirty="0" smtClean="0"/>
          </a:p>
          <a:p>
            <a:pPr>
              <a:buNone/>
            </a:pPr>
            <a:r>
              <a:rPr lang="en-US" b="1" u="sng" dirty="0" smtClean="0"/>
              <a:t>6.</a:t>
            </a:r>
            <a:r>
              <a:rPr lang="en-US" dirty="0" smtClean="0"/>
              <a:t> Helps in oral hygiene by keeping mouth and teeth clean. </a:t>
            </a:r>
          </a:p>
          <a:p>
            <a:pPr>
              <a:buNone/>
            </a:pPr>
            <a:endParaRPr lang="en-US" b="1" u="sng" dirty="0" smtClean="0"/>
          </a:p>
          <a:p>
            <a:pPr>
              <a:buNone/>
            </a:pPr>
            <a:r>
              <a:rPr lang="en-US" b="1" u="sng" dirty="0" smtClean="0"/>
              <a:t>7.</a:t>
            </a:r>
            <a:r>
              <a:rPr lang="en-US" dirty="0" smtClean="0"/>
              <a:t> Saliva is rich in bicarbonates which neutralizes acids in food.</a:t>
            </a:r>
          </a:p>
          <a:p>
            <a:pPr>
              <a:buNone/>
            </a:pPr>
            <a:endParaRPr lang="en-US" b="1" u="sng" dirty="0" smtClean="0"/>
          </a:p>
          <a:p>
            <a:pPr>
              <a:buNone/>
            </a:pPr>
            <a:r>
              <a:rPr lang="en-US" b="1" u="sng" dirty="0" smtClean="0"/>
              <a:t>8.</a:t>
            </a:r>
            <a:r>
              <a:rPr lang="en-US" dirty="0" smtClean="0"/>
              <a:t> Prevents dental caries.</a:t>
            </a:r>
          </a:p>
          <a:p>
            <a:pPr>
              <a:buNone/>
            </a:pPr>
            <a:endParaRPr lang="en-US" dirty="0" smtClean="0"/>
          </a:p>
          <a:p>
            <a:pPr>
              <a:buNone/>
            </a:pPr>
            <a:r>
              <a:rPr lang="en-US" u="sng" dirty="0" smtClean="0"/>
              <a:t>9.</a:t>
            </a:r>
            <a:r>
              <a:rPr lang="en-US" dirty="0" smtClean="0"/>
              <a:t>  Saliva contain </a:t>
            </a:r>
            <a:r>
              <a:rPr lang="en-US" dirty="0" err="1" smtClean="0"/>
              <a:t>IgA</a:t>
            </a:r>
            <a:endParaRPr lang="en-US" dirty="0" smtClean="0"/>
          </a:p>
          <a:p>
            <a:pPr>
              <a:buNone/>
            </a:pPr>
            <a:endParaRPr lang="en-US" b="1" u="sng" dirty="0" smtClean="0"/>
          </a:p>
          <a:p>
            <a:pPr>
              <a:buNone/>
            </a:pPr>
            <a:endParaRPr lang="en-US" b="1" u="sng" dirty="0"/>
          </a:p>
        </p:txBody>
      </p:sp>
      <p:sp>
        <p:nvSpPr>
          <p:cNvPr id="4" name="Slide Number Placeholder 3"/>
          <p:cNvSpPr>
            <a:spLocks noGrp="1"/>
          </p:cNvSpPr>
          <p:nvPr>
            <p:ph type="sldNum" sz="quarter" idx="12"/>
          </p:nvPr>
        </p:nvSpPr>
        <p:spPr/>
        <p:txBody>
          <a:bodyPr/>
          <a:lstStyle/>
          <a:p>
            <a:fld id="{B16545B8-597D-4001-AEA6-900FC58417F7}"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SALIVA</a:t>
            </a:r>
            <a:endParaRPr lang="en-US" b="1" u="sng"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Ø"/>
            </a:pPr>
            <a:r>
              <a:rPr lang="en-US" dirty="0" smtClean="0"/>
              <a:t>Is Saliva essential for digestion?</a:t>
            </a:r>
          </a:p>
          <a:p>
            <a:r>
              <a:rPr lang="en-US" dirty="0" smtClean="0"/>
              <a:t>Not essential for digestion because enzymes produced by pancreas and small intestine can complete food digestion even in the absence of salivary secretion.</a:t>
            </a:r>
          </a:p>
          <a:p>
            <a:pPr>
              <a:buFont typeface="Wingdings" pitchFamily="2" charset="2"/>
              <a:buChar char="§"/>
            </a:pPr>
            <a:r>
              <a:rPr lang="en-US" b="1" u="sng" dirty="0" smtClean="0"/>
              <a:t>CLINICAL</a:t>
            </a:r>
          </a:p>
          <a:p>
            <a:r>
              <a:rPr lang="en-US" dirty="0" smtClean="0"/>
              <a:t>Decreased salivary secretion is called </a:t>
            </a:r>
            <a:r>
              <a:rPr lang="en-US" b="1" dirty="0" smtClean="0"/>
              <a:t>‘XEROSTOMIA’</a:t>
            </a:r>
            <a:r>
              <a:rPr lang="en-US" dirty="0" smtClean="0"/>
              <a:t>. It causes dryness of mouth, therefore, difficulty in chewing, swallowing, speech, increase in dental caries. </a:t>
            </a:r>
            <a:endParaRPr lang="en-US" b="1" dirty="0" smtClean="0"/>
          </a:p>
          <a:p>
            <a:endParaRPr lang="en-US" dirty="0"/>
          </a:p>
        </p:txBody>
      </p:sp>
      <p:sp>
        <p:nvSpPr>
          <p:cNvPr id="4" name="Slide Number Placeholder 3"/>
          <p:cNvSpPr>
            <a:spLocks noGrp="1"/>
          </p:cNvSpPr>
          <p:nvPr>
            <p:ph type="sldNum" sz="quarter" idx="12"/>
          </p:nvPr>
        </p:nvSpPr>
        <p:spPr/>
        <p:txBody>
          <a:bodyPr/>
          <a:lstStyle/>
          <a:p>
            <a:fld id="{B16545B8-597D-4001-AEA6-900FC58417F7}"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SALIVARY SECRETION</a:t>
            </a:r>
            <a:endParaRPr lang="en-US" b="1" u="sng" dirty="0"/>
          </a:p>
        </p:txBody>
      </p:sp>
      <p:sp>
        <p:nvSpPr>
          <p:cNvPr id="3" name="Content Placeholder 2"/>
          <p:cNvSpPr>
            <a:spLocks noGrp="1"/>
          </p:cNvSpPr>
          <p:nvPr>
            <p:ph idx="1"/>
          </p:nvPr>
        </p:nvSpPr>
        <p:spPr/>
        <p:txBody>
          <a:bodyPr>
            <a:normAutofit fontScale="92500"/>
          </a:bodyPr>
          <a:lstStyle/>
          <a:p>
            <a:r>
              <a:rPr lang="en-US" dirty="0" smtClean="0"/>
              <a:t>Salivary secretion increased with different stimuli. </a:t>
            </a:r>
          </a:p>
          <a:p>
            <a:r>
              <a:rPr lang="en-US" dirty="0" smtClean="0"/>
              <a:t>It is maximum with lemon [4 to 5ml/min].</a:t>
            </a:r>
          </a:p>
          <a:p>
            <a:r>
              <a:rPr lang="en-US" dirty="0" smtClean="0"/>
              <a:t>There is continuous basal secretion of saliva [0.5ml/min] due to stimulation of parasympathetic nerve ending to salivary glands.</a:t>
            </a:r>
          </a:p>
          <a:p>
            <a:r>
              <a:rPr lang="en-US" b="1" dirty="0" smtClean="0"/>
              <a:t>Salivary secretion is increased by:</a:t>
            </a:r>
          </a:p>
          <a:p>
            <a:r>
              <a:rPr lang="en-US" u="sng" dirty="0" smtClean="0"/>
              <a:t>(i).</a:t>
            </a:r>
            <a:r>
              <a:rPr lang="en-US" dirty="0" smtClean="0"/>
              <a:t> Simple Reflex</a:t>
            </a:r>
          </a:p>
          <a:p>
            <a:r>
              <a:rPr lang="en-US" u="sng" dirty="0" smtClean="0"/>
              <a:t>(ii).</a:t>
            </a:r>
            <a:r>
              <a:rPr lang="en-US" dirty="0" smtClean="0"/>
              <a:t> Conditioned Reflex</a:t>
            </a:r>
          </a:p>
          <a:p>
            <a:endParaRPr lang="en-US" dirty="0" smtClean="0"/>
          </a:p>
        </p:txBody>
      </p:sp>
      <p:sp>
        <p:nvSpPr>
          <p:cNvPr id="4" name="Slide Number Placeholder 3"/>
          <p:cNvSpPr>
            <a:spLocks noGrp="1"/>
          </p:cNvSpPr>
          <p:nvPr>
            <p:ph type="sldNum" sz="quarter" idx="12"/>
          </p:nvPr>
        </p:nvSpPr>
        <p:spPr/>
        <p:txBody>
          <a:bodyPr/>
          <a:lstStyle/>
          <a:p>
            <a:fld id="{B16545B8-597D-4001-AEA6-900FC58417F7}"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16545B8-597D-4001-AEA6-900FC58417F7}" type="slidenum">
              <a:rPr lang="en-US" smtClean="0"/>
              <a:pPr/>
              <a:t>18</a:t>
            </a:fld>
            <a:endParaRPr lang="en-US"/>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
            <a:ext cx="92202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324943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16545B8-597D-4001-AEA6-900FC58417F7}" type="slidenum">
              <a:rPr lang="en-US" smtClean="0"/>
              <a:pPr/>
              <a:t>19</a:t>
            </a:fld>
            <a:endParaRPr lang="en-US"/>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4192" y="0"/>
            <a:ext cx="9483936" cy="6781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31421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LECTURE OBJECTIVES</a:t>
            </a:r>
            <a:endParaRPr lang="en-US" b="1" u="sng" dirty="0"/>
          </a:p>
        </p:txBody>
      </p:sp>
      <p:sp>
        <p:nvSpPr>
          <p:cNvPr id="4" name="Content Placeholder 3"/>
          <p:cNvSpPr>
            <a:spLocks noGrp="1"/>
          </p:cNvSpPr>
          <p:nvPr>
            <p:ph idx="1"/>
          </p:nvPr>
        </p:nvSpPr>
        <p:spPr/>
        <p:txBody>
          <a:bodyPr>
            <a:normAutofit fontScale="92500" lnSpcReduction="20000"/>
          </a:bodyPr>
          <a:lstStyle/>
          <a:p>
            <a:r>
              <a:rPr lang="en-US" dirty="0" smtClean="0"/>
              <a:t>Oral Cavity</a:t>
            </a:r>
          </a:p>
          <a:p>
            <a:r>
              <a:rPr lang="en-US" dirty="0" smtClean="0"/>
              <a:t>Saliva</a:t>
            </a:r>
          </a:p>
          <a:p>
            <a:r>
              <a:rPr lang="en-US" dirty="0" smtClean="0"/>
              <a:t>Salivary Glands</a:t>
            </a:r>
          </a:p>
          <a:p>
            <a:r>
              <a:rPr lang="en-US" dirty="0" smtClean="0"/>
              <a:t>Composition of Saliva</a:t>
            </a:r>
          </a:p>
          <a:p>
            <a:r>
              <a:rPr lang="en-US" dirty="0" smtClean="0"/>
              <a:t>Functions of Saliva</a:t>
            </a:r>
          </a:p>
          <a:p>
            <a:r>
              <a:rPr lang="en-US" dirty="0" smtClean="0"/>
              <a:t>Salivary Secretion </a:t>
            </a:r>
          </a:p>
          <a:p>
            <a:r>
              <a:rPr lang="en-US" dirty="0" smtClean="0"/>
              <a:t>Neural Control</a:t>
            </a:r>
          </a:p>
          <a:p>
            <a:r>
              <a:rPr lang="en-US" dirty="0" smtClean="0"/>
              <a:t>XEROSTOMIA</a:t>
            </a:r>
          </a:p>
          <a:p>
            <a:r>
              <a:rPr lang="en-US" dirty="0"/>
              <a:t>Swallowing </a:t>
            </a:r>
            <a:endParaRPr lang="en-US" dirty="0" smtClean="0"/>
          </a:p>
          <a:p>
            <a:pPr>
              <a:buNone/>
            </a:pPr>
            <a:endParaRPr lang="en-US" dirty="0" smtClean="0"/>
          </a:p>
          <a:p>
            <a:endParaRPr lang="en-US" dirty="0"/>
          </a:p>
        </p:txBody>
      </p:sp>
      <p:sp>
        <p:nvSpPr>
          <p:cNvPr id="3" name="Slide Number Placeholder 2"/>
          <p:cNvSpPr>
            <a:spLocks noGrp="1"/>
          </p:cNvSpPr>
          <p:nvPr>
            <p:ph type="sldNum" sz="quarter" idx="12"/>
          </p:nvPr>
        </p:nvSpPr>
        <p:spPr/>
        <p:txBody>
          <a:bodyPr/>
          <a:lstStyle/>
          <a:p>
            <a:fld id="{B16545B8-597D-4001-AEA6-900FC58417F7}" type="slidenum">
              <a:rPr lang="en-US" smtClean="0"/>
              <a:pPr/>
              <a:t>2</a:t>
            </a:fld>
            <a:endParaRPr lang="en-US"/>
          </a:p>
        </p:txBody>
      </p:sp>
    </p:spTree>
    <p:extLst>
      <p:ext uri="{BB962C8B-B14F-4D97-AF65-F5344CB8AC3E}">
        <p14:creationId xmlns:p14="http://schemas.microsoft.com/office/powerpoint/2010/main" xmlns="" val="21057281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16545B8-597D-4001-AEA6-900FC58417F7}" type="slidenum">
              <a:rPr lang="en-US" smtClean="0"/>
              <a:pPr/>
              <a:t>20</a:t>
            </a:fld>
            <a:endParaRPr lang="en-US"/>
          </a:p>
        </p:txBody>
      </p:sp>
      <p:pic>
        <p:nvPicPr>
          <p:cNvPr id="3075" name="Picture 3" descr="C:\Users\Dr.Zahoor Ali\Pictures\My Scans\2012-01 (Jan)\scan0019.jpg"/>
          <p:cNvPicPr>
            <a:picLocks noChangeAspect="1" noChangeArrowheads="1"/>
          </p:cNvPicPr>
          <p:nvPr/>
        </p:nvPicPr>
        <p:blipFill>
          <a:blip r:embed="rId2" cstate="print"/>
          <a:srcRect/>
          <a:stretch>
            <a:fillRect/>
          </a:stretch>
        </p:blipFill>
        <p:spPr bwMode="auto">
          <a:xfrm>
            <a:off x="1563922" y="685800"/>
            <a:ext cx="5932595" cy="54102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SALIVARY SECRETION</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u="sng" dirty="0" smtClean="0"/>
              <a:t>(i).</a:t>
            </a:r>
            <a:r>
              <a:rPr lang="en-US" dirty="0" smtClean="0"/>
              <a:t> </a:t>
            </a:r>
            <a:r>
              <a:rPr lang="en-US" b="1" dirty="0" smtClean="0"/>
              <a:t>Simple Salivary Reflex</a:t>
            </a:r>
          </a:p>
          <a:p>
            <a:r>
              <a:rPr lang="en-US" dirty="0" smtClean="0"/>
              <a:t>When we take food, chemoreceptors and pressure receptors in oral cavity are stimulated.</a:t>
            </a:r>
          </a:p>
          <a:p>
            <a:r>
              <a:rPr lang="en-US" dirty="0" smtClean="0"/>
              <a:t>Afferent nerve carry impulse to salivary center in Medulla [brain stem], it send impulse via autonomic nerves to salivary glands and increase salivary secretion.</a:t>
            </a:r>
          </a:p>
          <a:p>
            <a:pPr>
              <a:buNone/>
            </a:pPr>
            <a:r>
              <a:rPr lang="en-US" u="sng" dirty="0" smtClean="0"/>
              <a:t>(ii).</a:t>
            </a:r>
            <a:r>
              <a:rPr lang="en-US" dirty="0" smtClean="0"/>
              <a:t> </a:t>
            </a:r>
            <a:r>
              <a:rPr lang="en-US" b="1" dirty="0" smtClean="0"/>
              <a:t>Conditioned Reflex</a:t>
            </a:r>
          </a:p>
          <a:p>
            <a:r>
              <a:rPr lang="en-US" dirty="0" smtClean="0"/>
              <a:t>It occurs without taking food, but just thinking, seeing, smelling of food.</a:t>
            </a:r>
          </a:p>
          <a:p>
            <a:r>
              <a:rPr lang="en-US" dirty="0" smtClean="0"/>
              <a:t>Reflex occurs through cerebral cortex to stimulate medullary salivary center. </a:t>
            </a:r>
          </a:p>
          <a:p>
            <a:endParaRPr lang="en-US" dirty="0" smtClean="0"/>
          </a:p>
          <a:p>
            <a:endParaRPr lang="en-US" dirty="0" smtClean="0"/>
          </a:p>
          <a:p>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B16545B8-597D-4001-AEA6-900FC58417F7}"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72400" cy="1143000"/>
          </a:xfrm>
        </p:spPr>
        <p:txBody>
          <a:bodyPr>
            <a:normAutofit/>
          </a:bodyPr>
          <a:lstStyle/>
          <a:p>
            <a:pPr algn="ctr"/>
            <a:r>
              <a:rPr lang="en-US" b="1" u="sng" dirty="0" smtClean="0"/>
              <a:t>Control of Salivary Secretion</a:t>
            </a:r>
            <a:endParaRPr lang="en-US" b="1" u="sng" dirty="0"/>
          </a:p>
        </p:txBody>
      </p:sp>
      <p:sp>
        <p:nvSpPr>
          <p:cNvPr id="3" name="Content Placeholder 2"/>
          <p:cNvSpPr>
            <a:spLocks noGrp="1"/>
          </p:cNvSpPr>
          <p:nvPr>
            <p:ph idx="1"/>
          </p:nvPr>
        </p:nvSpPr>
        <p:spPr/>
        <p:txBody>
          <a:bodyPr>
            <a:normAutofit lnSpcReduction="10000"/>
          </a:bodyPr>
          <a:lstStyle/>
          <a:p>
            <a:endParaRPr lang="en-US" dirty="0" smtClean="0"/>
          </a:p>
          <a:p>
            <a:endParaRPr lang="en-US" dirty="0" smtClean="0"/>
          </a:p>
          <a:p>
            <a:r>
              <a:rPr lang="en-US" dirty="0" smtClean="0"/>
              <a:t>Both parasympathetic and sympathetic ANS supply salivary glands and increase salivary secretion.</a:t>
            </a:r>
          </a:p>
          <a:p>
            <a:pPr>
              <a:buNone/>
            </a:pPr>
            <a:endParaRPr lang="en-US" dirty="0" smtClean="0"/>
          </a:p>
          <a:p>
            <a:r>
              <a:rPr lang="en-US" dirty="0" smtClean="0"/>
              <a:t>The quantity, characteristic, and mechanism of saliva production by parasympathetic and sympathetic are different.</a:t>
            </a:r>
          </a:p>
        </p:txBody>
      </p:sp>
      <p:sp>
        <p:nvSpPr>
          <p:cNvPr id="4" name="Slide Number Placeholder 3"/>
          <p:cNvSpPr>
            <a:spLocks noGrp="1"/>
          </p:cNvSpPr>
          <p:nvPr>
            <p:ph type="sldNum" sz="quarter" idx="12"/>
          </p:nvPr>
        </p:nvSpPr>
        <p:spPr/>
        <p:txBody>
          <a:bodyPr/>
          <a:lstStyle/>
          <a:p>
            <a:fld id="{B16545B8-597D-4001-AEA6-900FC58417F7}"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5800"/>
            <a:ext cx="7772400" cy="1143000"/>
          </a:xfrm>
        </p:spPr>
        <p:txBody>
          <a:bodyPr>
            <a:normAutofit/>
          </a:bodyPr>
          <a:lstStyle/>
          <a:p>
            <a:r>
              <a:rPr lang="en-US" b="1" u="sng" dirty="0" smtClean="0"/>
              <a:t>Control of Salivary Secretion</a:t>
            </a:r>
            <a:endParaRPr lang="en-US" dirty="0"/>
          </a:p>
        </p:txBody>
      </p:sp>
      <p:sp>
        <p:nvSpPr>
          <p:cNvPr id="4" name="Content Placeholder 3"/>
          <p:cNvSpPr>
            <a:spLocks noGrp="1"/>
          </p:cNvSpPr>
          <p:nvPr>
            <p:ph idx="1"/>
          </p:nvPr>
        </p:nvSpPr>
        <p:spPr>
          <a:xfrm>
            <a:off x="914400" y="1981200"/>
            <a:ext cx="7772400" cy="4572000"/>
          </a:xfrm>
        </p:spPr>
        <p:txBody>
          <a:bodyPr/>
          <a:lstStyle/>
          <a:p>
            <a:r>
              <a:rPr lang="en-US" b="1" dirty="0" smtClean="0"/>
              <a:t>Parasympathetic </a:t>
            </a:r>
            <a:r>
              <a:rPr lang="en-US" dirty="0" smtClean="0"/>
              <a:t>– produces increased amount of watery saliva rich in enzymes.</a:t>
            </a:r>
          </a:p>
          <a:p>
            <a:r>
              <a:rPr lang="en-US" b="1" dirty="0" smtClean="0"/>
              <a:t>Sympathetic </a:t>
            </a:r>
            <a:r>
              <a:rPr lang="en-US" dirty="0" smtClean="0"/>
              <a:t>– produces small increase of thick saliva, rich in mucus.</a:t>
            </a:r>
          </a:p>
          <a:p>
            <a:pPr>
              <a:buFont typeface="Wingdings" pitchFamily="2" charset="2"/>
              <a:buChar char="ü"/>
            </a:pPr>
            <a:r>
              <a:rPr lang="en-US" b="1" dirty="0" smtClean="0"/>
              <a:t>IMPORTANT</a:t>
            </a:r>
            <a:r>
              <a:rPr lang="en-US" dirty="0" smtClean="0"/>
              <a:t> – control of salivary secretion is </a:t>
            </a:r>
            <a:r>
              <a:rPr lang="en-US" b="1" dirty="0" smtClean="0"/>
              <a:t>NEURAL</a:t>
            </a:r>
            <a:r>
              <a:rPr lang="en-US" dirty="0" smtClean="0"/>
              <a:t> only [other digestive secretion are regulated by nervous system and hormones].</a:t>
            </a:r>
          </a:p>
          <a:p>
            <a:endParaRPr lang="en-US" dirty="0"/>
          </a:p>
        </p:txBody>
      </p:sp>
      <p:sp>
        <p:nvSpPr>
          <p:cNvPr id="3" name="Slide Number Placeholder 2"/>
          <p:cNvSpPr>
            <a:spLocks noGrp="1"/>
          </p:cNvSpPr>
          <p:nvPr>
            <p:ph type="sldNum" sz="quarter" idx="12"/>
          </p:nvPr>
        </p:nvSpPr>
        <p:spPr/>
        <p:txBody>
          <a:bodyPr/>
          <a:lstStyle/>
          <a:p>
            <a:fld id="{B16545B8-597D-4001-AEA6-900FC58417F7}"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SWALLOWING </a:t>
            </a:r>
            <a:endParaRPr lang="en-US" b="1" u="sng" dirty="0"/>
          </a:p>
        </p:txBody>
      </p:sp>
      <p:sp>
        <p:nvSpPr>
          <p:cNvPr id="3" name="Content Placeholder 2"/>
          <p:cNvSpPr>
            <a:spLocks noGrp="1"/>
          </p:cNvSpPr>
          <p:nvPr>
            <p:ph idx="1"/>
          </p:nvPr>
        </p:nvSpPr>
        <p:spPr/>
        <p:txBody>
          <a:bodyPr/>
          <a:lstStyle/>
          <a:p>
            <a:r>
              <a:rPr lang="en-US" dirty="0" smtClean="0"/>
              <a:t>Swallowing mean moving the food from the mouth through esophagus into the stomach.</a:t>
            </a:r>
          </a:p>
          <a:p>
            <a:r>
              <a:rPr lang="en-US" dirty="0" smtClean="0"/>
              <a:t>Swallowing is all or none reflex.</a:t>
            </a:r>
          </a:p>
          <a:p>
            <a:r>
              <a:rPr lang="en-US" dirty="0" smtClean="0"/>
              <a:t>Swallowing is initiated when a bolus or chewed food or liquid is voluntarily forced by the tongue to the back of mouth into the pharynx.</a:t>
            </a:r>
          </a:p>
        </p:txBody>
      </p:sp>
      <p:sp>
        <p:nvSpPr>
          <p:cNvPr id="4" name="Slide Number Placeholder 3"/>
          <p:cNvSpPr>
            <a:spLocks noGrp="1"/>
          </p:cNvSpPr>
          <p:nvPr>
            <p:ph type="sldNum" sz="quarter" idx="12"/>
          </p:nvPr>
        </p:nvSpPr>
        <p:spPr/>
        <p:txBody>
          <a:bodyPr/>
          <a:lstStyle/>
          <a:p>
            <a:fld id="{A92DDE93-1143-4BCA-8DB8-8C228257C127}" type="slidenum">
              <a:rPr lang="en-US" smtClean="0"/>
              <a:pPr/>
              <a:t>24</a:t>
            </a:fld>
            <a:endParaRPr lang="en-US" dirty="0"/>
          </a:p>
        </p:txBody>
      </p:sp>
    </p:spTree>
    <p:extLst>
      <p:ext uri="{BB962C8B-B14F-4D97-AF65-F5344CB8AC3E}">
        <p14:creationId xmlns:p14="http://schemas.microsoft.com/office/powerpoint/2010/main" xmlns="" val="19232772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SWALLOWING</a:t>
            </a:r>
            <a:endParaRPr lang="en-US" b="1" u="sng" dirty="0"/>
          </a:p>
        </p:txBody>
      </p:sp>
      <p:sp>
        <p:nvSpPr>
          <p:cNvPr id="3" name="Content Placeholder 2"/>
          <p:cNvSpPr>
            <a:spLocks noGrp="1"/>
          </p:cNvSpPr>
          <p:nvPr>
            <p:ph idx="1"/>
          </p:nvPr>
        </p:nvSpPr>
        <p:spPr/>
        <p:txBody>
          <a:bodyPr>
            <a:normAutofit/>
          </a:bodyPr>
          <a:lstStyle/>
          <a:p>
            <a:r>
              <a:rPr lang="en-US" dirty="0" smtClean="0"/>
              <a:t>Pharyngeal pressure receptors send afferent impulses to the swallowing center located in the medulla of brain stem.</a:t>
            </a:r>
          </a:p>
          <a:p>
            <a:r>
              <a:rPr lang="en-US" dirty="0" smtClean="0"/>
              <a:t>Swallowing center activates the muscles involved in swallowing.</a:t>
            </a:r>
          </a:p>
          <a:p>
            <a:r>
              <a:rPr lang="en-US" dirty="0" smtClean="0"/>
              <a:t>Swallowing is initiated voluntarily but once began, it can not be stopped.</a:t>
            </a:r>
          </a:p>
        </p:txBody>
      </p:sp>
      <p:sp>
        <p:nvSpPr>
          <p:cNvPr id="4" name="Slide Number Placeholder 3"/>
          <p:cNvSpPr>
            <a:spLocks noGrp="1"/>
          </p:cNvSpPr>
          <p:nvPr>
            <p:ph type="sldNum" sz="quarter" idx="12"/>
          </p:nvPr>
        </p:nvSpPr>
        <p:spPr/>
        <p:txBody>
          <a:bodyPr/>
          <a:lstStyle/>
          <a:p>
            <a:fld id="{A92DDE93-1143-4BCA-8DB8-8C228257C127}" type="slidenum">
              <a:rPr lang="en-US" smtClean="0"/>
              <a:pPr/>
              <a:t>25</a:t>
            </a:fld>
            <a:endParaRPr lang="en-US" dirty="0"/>
          </a:p>
        </p:txBody>
      </p:sp>
    </p:spTree>
    <p:extLst>
      <p:ext uri="{BB962C8B-B14F-4D97-AF65-F5344CB8AC3E}">
        <p14:creationId xmlns:p14="http://schemas.microsoft.com/office/powerpoint/2010/main" xmlns="" val="3846380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SWALLOWING</a:t>
            </a:r>
            <a:endParaRPr lang="en-US" b="1" u="sng" dirty="0"/>
          </a:p>
        </p:txBody>
      </p:sp>
      <p:sp>
        <p:nvSpPr>
          <p:cNvPr id="3" name="Content Placeholder 2"/>
          <p:cNvSpPr>
            <a:spLocks noGrp="1"/>
          </p:cNvSpPr>
          <p:nvPr>
            <p:ph idx="1"/>
          </p:nvPr>
        </p:nvSpPr>
        <p:spPr/>
        <p:txBody>
          <a:bodyPr/>
          <a:lstStyle/>
          <a:p>
            <a:r>
              <a:rPr lang="en-US" dirty="0" smtClean="0"/>
              <a:t>Swallowing is divided into two stages:</a:t>
            </a:r>
          </a:p>
          <a:p>
            <a:pPr>
              <a:buNone/>
            </a:pPr>
            <a:r>
              <a:rPr lang="en-US" dirty="0"/>
              <a:t> </a:t>
            </a:r>
            <a:r>
              <a:rPr lang="en-US" b="1" u="sng" dirty="0" smtClean="0"/>
              <a:t>1.</a:t>
            </a:r>
            <a:r>
              <a:rPr lang="en-US" dirty="0" smtClean="0"/>
              <a:t> </a:t>
            </a:r>
            <a:r>
              <a:rPr lang="en-US" dirty="0" err="1" smtClean="0"/>
              <a:t>Oropharyngeal</a:t>
            </a:r>
            <a:r>
              <a:rPr lang="en-US" dirty="0" smtClean="0"/>
              <a:t> Stage – </a:t>
            </a:r>
          </a:p>
          <a:p>
            <a:pPr>
              <a:buNone/>
            </a:pPr>
            <a:r>
              <a:rPr lang="en-US" b="1" u="sng" dirty="0" smtClean="0"/>
              <a:t>2.</a:t>
            </a:r>
            <a:r>
              <a:rPr lang="en-US" dirty="0" smtClean="0"/>
              <a:t> Esophageal Stage</a:t>
            </a:r>
          </a:p>
          <a:p>
            <a:pPr>
              <a:buNone/>
            </a:pPr>
            <a:endParaRPr lang="en-US" dirty="0" smtClean="0"/>
          </a:p>
          <a:p>
            <a:pPr>
              <a:buFont typeface="Wingdings" pitchFamily="2" charset="2"/>
              <a:buChar char="§"/>
            </a:pPr>
            <a:r>
              <a:rPr lang="en-US" b="1" u="sng" dirty="0" smtClean="0"/>
              <a:t>Oropharyngeal Stage</a:t>
            </a:r>
          </a:p>
          <a:p>
            <a:r>
              <a:rPr lang="en-US" dirty="0" smtClean="0"/>
              <a:t>It last for 1 to 2 second and consist of moving the bolus from the mouth through the pharynx into the esophagus. </a:t>
            </a:r>
            <a:endParaRPr lang="en-US" dirty="0"/>
          </a:p>
        </p:txBody>
      </p:sp>
      <p:sp>
        <p:nvSpPr>
          <p:cNvPr id="4" name="Slide Number Placeholder 3"/>
          <p:cNvSpPr>
            <a:spLocks noGrp="1"/>
          </p:cNvSpPr>
          <p:nvPr>
            <p:ph type="sldNum" sz="quarter" idx="12"/>
          </p:nvPr>
        </p:nvSpPr>
        <p:spPr/>
        <p:txBody>
          <a:bodyPr/>
          <a:lstStyle/>
          <a:p>
            <a:fld id="{A92DDE93-1143-4BCA-8DB8-8C228257C127}" type="slidenum">
              <a:rPr lang="en-US" smtClean="0"/>
              <a:pPr/>
              <a:t>26</a:t>
            </a:fld>
            <a:endParaRPr lang="en-US" dirty="0"/>
          </a:p>
        </p:txBody>
      </p:sp>
    </p:spTree>
    <p:extLst>
      <p:ext uri="{BB962C8B-B14F-4D97-AF65-F5344CB8AC3E}">
        <p14:creationId xmlns:p14="http://schemas.microsoft.com/office/powerpoint/2010/main" xmlns="" val="20446419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r.Zahoor Ali\Pictures\My Scans\2012-01 (Jan)\scan0020.jpg"/>
          <p:cNvPicPr>
            <a:picLocks noChangeAspect="1" noChangeArrowheads="1"/>
          </p:cNvPicPr>
          <p:nvPr/>
        </p:nvPicPr>
        <p:blipFill>
          <a:blip r:embed="rId2" cstate="print"/>
          <a:srcRect/>
          <a:stretch>
            <a:fillRect/>
          </a:stretch>
        </p:blipFill>
        <p:spPr bwMode="auto">
          <a:xfrm>
            <a:off x="533400" y="762000"/>
            <a:ext cx="7994327" cy="5029199"/>
          </a:xfrm>
          <a:prstGeom prst="rect">
            <a:avLst/>
          </a:prstGeom>
          <a:noFill/>
        </p:spPr>
      </p:pic>
      <p:sp>
        <p:nvSpPr>
          <p:cNvPr id="3" name="Slide Number Placeholder 2"/>
          <p:cNvSpPr>
            <a:spLocks noGrp="1"/>
          </p:cNvSpPr>
          <p:nvPr>
            <p:ph type="sldNum" sz="quarter" idx="12"/>
          </p:nvPr>
        </p:nvSpPr>
        <p:spPr/>
        <p:txBody>
          <a:bodyPr/>
          <a:lstStyle/>
          <a:p>
            <a:fld id="{A92DDE93-1143-4BCA-8DB8-8C228257C127}" type="slidenum">
              <a:rPr lang="en-US" smtClean="0"/>
              <a:pPr/>
              <a:t>27</a:t>
            </a:fld>
            <a:endParaRPr lang="en-US" dirty="0"/>
          </a:p>
        </p:txBody>
      </p:sp>
    </p:spTree>
    <p:extLst>
      <p:ext uri="{BB962C8B-B14F-4D97-AF65-F5344CB8AC3E}">
        <p14:creationId xmlns:p14="http://schemas.microsoft.com/office/powerpoint/2010/main" xmlns="" val="19856119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SWALLOWING</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
            </a:pPr>
            <a:r>
              <a:rPr lang="en-US" b="1" u="sng" dirty="0" smtClean="0"/>
              <a:t>Oropharyngeal Stage </a:t>
            </a:r>
            <a:r>
              <a:rPr lang="en-US" b="1" dirty="0" smtClean="0"/>
              <a:t>{cont}</a:t>
            </a:r>
          </a:p>
          <a:p>
            <a:r>
              <a:rPr lang="en-US" dirty="0" smtClean="0"/>
              <a:t>When bolus [food] enters the pharynx, it is directed into the esophagus and prevented from entering the trachea or nasal passages.</a:t>
            </a:r>
          </a:p>
          <a:p>
            <a:r>
              <a:rPr lang="en-US" dirty="0" smtClean="0"/>
              <a:t>Food is prevented from entering the nasal passages by elevation of soft palate and uvula sealing off the nasal passages from the pharynx so that food does not enter the nose.</a:t>
            </a:r>
          </a:p>
          <a:p>
            <a:pPr>
              <a:buNone/>
            </a:pPr>
            <a:endParaRPr lang="en-US" dirty="0"/>
          </a:p>
        </p:txBody>
      </p:sp>
      <p:sp>
        <p:nvSpPr>
          <p:cNvPr id="4" name="Slide Number Placeholder 3"/>
          <p:cNvSpPr>
            <a:spLocks noGrp="1"/>
          </p:cNvSpPr>
          <p:nvPr>
            <p:ph type="sldNum" sz="quarter" idx="12"/>
          </p:nvPr>
        </p:nvSpPr>
        <p:spPr/>
        <p:txBody>
          <a:bodyPr/>
          <a:lstStyle/>
          <a:p>
            <a:fld id="{A92DDE93-1143-4BCA-8DB8-8C228257C127}" type="slidenum">
              <a:rPr lang="en-US" smtClean="0"/>
              <a:pPr/>
              <a:t>28</a:t>
            </a:fld>
            <a:endParaRPr lang="en-US" dirty="0"/>
          </a:p>
        </p:txBody>
      </p:sp>
    </p:spTree>
    <p:extLst>
      <p:ext uri="{BB962C8B-B14F-4D97-AF65-F5344CB8AC3E}">
        <p14:creationId xmlns:p14="http://schemas.microsoft.com/office/powerpoint/2010/main" xmlns="" val="8537970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SWALLOWING</a:t>
            </a:r>
            <a:endParaRPr lang="en-US" dirty="0"/>
          </a:p>
        </p:txBody>
      </p:sp>
      <p:sp>
        <p:nvSpPr>
          <p:cNvPr id="3" name="Content Placeholder 2"/>
          <p:cNvSpPr>
            <a:spLocks noGrp="1"/>
          </p:cNvSpPr>
          <p:nvPr>
            <p:ph idx="1"/>
          </p:nvPr>
        </p:nvSpPr>
        <p:spPr/>
        <p:txBody>
          <a:bodyPr/>
          <a:lstStyle/>
          <a:p>
            <a:pPr>
              <a:buFont typeface="Wingdings" pitchFamily="2" charset="2"/>
              <a:buChar char="§"/>
            </a:pPr>
            <a:r>
              <a:rPr lang="en-US" b="1" u="sng" dirty="0" smtClean="0"/>
              <a:t>Oropharyngeal Stage </a:t>
            </a:r>
            <a:r>
              <a:rPr lang="en-US" b="1" dirty="0" smtClean="0"/>
              <a:t>{cont}</a:t>
            </a:r>
          </a:p>
          <a:p>
            <a:r>
              <a:rPr lang="en-US" dirty="0" smtClean="0"/>
              <a:t>Food is prevented from entering the trachea by elevation of larynx and tight closure of vocal cords across the laryngeal opening or glottis. </a:t>
            </a:r>
          </a:p>
          <a:p>
            <a:r>
              <a:rPr lang="en-US" dirty="0" smtClean="0"/>
              <a:t>Epiglottis – cartilaginous tissue prevents the food from entering the trachea. </a:t>
            </a:r>
          </a:p>
          <a:p>
            <a:pPr>
              <a:buNone/>
            </a:pPr>
            <a:endParaRPr lang="en-US" dirty="0" smtClean="0"/>
          </a:p>
          <a:p>
            <a:endParaRPr lang="en-US" u="sng" dirty="0" smtClean="0"/>
          </a:p>
          <a:p>
            <a:endParaRPr lang="en-US" dirty="0"/>
          </a:p>
        </p:txBody>
      </p:sp>
      <p:sp>
        <p:nvSpPr>
          <p:cNvPr id="4" name="Slide Number Placeholder 3"/>
          <p:cNvSpPr>
            <a:spLocks noGrp="1"/>
          </p:cNvSpPr>
          <p:nvPr>
            <p:ph type="sldNum" sz="quarter" idx="12"/>
          </p:nvPr>
        </p:nvSpPr>
        <p:spPr/>
        <p:txBody>
          <a:bodyPr/>
          <a:lstStyle/>
          <a:p>
            <a:fld id="{A92DDE93-1143-4BCA-8DB8-8C228257C127}" type="slidenum">
              <a:rPr lang="en-US" smtClean="0"/>
              <a:pPr/>
              <a:t>29</a:t>
            </a:fld>
            <a:endParaRPr lang="en-US" dirty="0"/>
          </a:p>
        </p:txBody>
      </p:sp>
    </p:spTree>
    <p:extLst>
      <p:ext uri="{BB962C8B-B14F-4D97-AF65-F5344CB8AC3E}">
        <p14:creationId xmlns:p14="http://schemas.microsoft.com/office/powerpoint/2010/main" xmlns="" val="4001886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ORAL CAVITY</a:t>
            </a:r>
            <a:endParaRPr lang="en-US" b="1" u="sng" dirty="0"/>
          </a:p>
        </p:txBody>
      </p:sp>
      <p:sp>
        <p:nvSpPr>
          <p:cNvPr id="3" name="Content Placeholder 2"/>
          <p:cNvSpPr>
            <a:spLocks noGrp="1"/>
          </p:cNvSpPr>
          <p:nvPr>
            <p:ph idx="1"/>
          </p:nvPr>
        </p:nvSpPr>
        <p:spPr/>
        <p:txBody>
          <a:bodyPr>
            <a:normAutofit fontScale="92500"/>
          </a:bodyPr>
          <a:lstStyle/>
          <a:p>
            <a:r>
              <a:rPr lang="en-US" dirty="0" smtClean="0"/>
              <a:t>Entry to GIT is through the mouth or oral cavity.</a:t>
            </a:r>
          </a:p>
          <a:p>
            <a:r>
              <a:rPr lang="en-US" dirty="0" smtClean="0"/>
              <a:t>In mouth, we have:</a:t>
            </a:r>
          </a:p>
          <a:p>
            <a:pPr>
              <a:buNone/>
            </a:pPr>
            <a:r>
              <a:rPr lang="en-US" b="1" dirty="0" smtClean="0"/>
              <a:t>     LIPS</a:t>
            </a:r>
            <a:r>
              <a:rPr lang="en-US" dirty="0" smtClean="0"/>
              <a:t> </a:t>
            </a:r>
          </a:p>
          <a:p>
            <a:r>
              <a:rPr lang="en-US" dirty="0"/>
              <a:t>T</a:t>
            </a:r>
            <a:r>
              <a:rPr lang="en-US" dirty="0" smtClean="0"/>
              <a:t>hese are muscular, help to keep the food in mouth.</a:t>
            </a:r>
          </a:p>
          <a:p>
            <a:r>
              <a:rPr lang="en-US" dirty="0" smtClean="0"/>
              <a:t>Lips have non-digestive function also e.g. help in speech, have sensory receptors. </a:t>
            </a:r>
          </a:p>
          <a:p>
            <a:pPr>
              <a:buNone/>
            </a:pPr>
            <a:r>
              <a:rPr lang="en-US" b="1" dirty="0" smtClean="0"/>
              <a:t>     </a:t>
            </a:r>
            <a:endParaRPr lang="en-US" dirty="0" smtClean="0"/>
          </a:p>
        </p:txBody>
      </p:sp>
      <p:sp>
        <p:nvSpPr>
          <p:cNvPr id="4" name="Slide Number Placeholder 3"/>
          <p:cNvSpPr>
            <a:spLocks noGrp="1"/>
          </p:cNvSpPr>
          <p:nvPr>
            <p:ph type="sldNum" sz="quarter" idx="12"/>
          </p:nvPr>
        </p:nvSpPr>
        <p:spPr/>
        <p:txBody>
          <a:bodyPr/>
          <a:lstStyle/>
          <a:p>
            <a:fld id="{B16545B8-597D-4001-AEA6-900FC58417F7}"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SWALLOWING</a:t>
            </a:r>
            <a:endParaRPr lang="en-US" dirty="0"/>
          </a:p>
        </p:txBody>
      </p:sp>
      <p:sp>
        <p:nvSpPr>
          <p:cNvPr id="3" name="Content Placeholder 2"/>
          <p:cNvSpPr>
            <a:spLocks noGrp="1"/>
          </p:cNvSpPr>
          <p:nvPr>
            <p:ph idx="1"/>
          </p:nvPr>
        </p:nvSpPr>
        <p:spPr/>
        <p:txBody>
          <a:bodyPr/>
          <a:lstStyle/>
          <a:p>
            <a:r>
              <a:rPr lang="en-US" dirty="0" smtClean="0"/>
              <a:t>During swallowing, respiration ceases, as respiratory passages are sealed off and swallowing center briefly inhibits the respiratory center in medulla.</a:t>
            </a:r>
          </a:p>
          <a:p>
            <a:pPr>
              <a:buNone/>
            </a:pPr>
            <a:endParaRPr lang="en-US" dirty="0"/>
          </a:p>
        </p:txBody>
      </p:sp>
      <p:sp>
        <p:nvSpPr>
          <p:cNvPr id="4" name="Slide Number Placeholder 3"/>
          <p:cNvSpPr>
            <a:spLocks noGrp="1"/>
          </p:cNvSpPr>
          <p:nvPr>
            <p:ph type="sldNum" sz="quarter" idx="12"/>
          </p:nvPr>
        </p:nvSpPr>
        <p:spPr/>
        <p:txBody>
          <a:bodyPr/>
          <a:lstStyle/>
          <a:p>
            <a:fld id="{A92DDE93-1143-4BCA-8DB8-8C228257C127}" type="slidenum">
              <a:rPr lang="en-US" smtClean="0"/>
              <a:pPr/>
              <a:t>30</a:t>
            </a:fld>
            <a:endParaRPr lang="en-US" dirty="0"/>
          </a:p>
        </p:txBody>
      </p:sp>
    </p:spTree>
    <p:extLst>
      <p:ext uri="{BB962C8B-B14F-4D97-AF65-F5344CB8AC3E}">
        <p14:creationId xmlns:p14="http://schemas.microsoft.com/office/powerpoint/2010/main" xmlns="" val="36637275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Esophageal stage</a:t>
            </a:r>
            <a:endParaRPr lang="en-US" dirty="0"/>
          </a:p>
        </p:txBody>
      </p:sp>
      <p:sp>
        <p:nvSpPr>
          <p:cNvPr id="4" name="Content Placeholder 3"/>
          <p:cNvSpPr>
            <a:spLocks noGrp="1"/>
          </p:cNvSpPr>
          <p:nvPr>
            <p:ph idx="1"/>
          </p:nvPr>
        </p:nvSpPr>
        <p:spPr/>
        <p:txBody>
          <a:bodyPr>
            <a:normAutofit fontScale="85000" lnSpcReduction="10000"/>
          </a:bodyPr>
          <a:lstStyle/>
          <a:p>
            <a:r>
              <a:rPr lang="en-US" b="1" dirty="0"/>
              <a:t>Peristaltic waves push </a:t>
            </a:r>
            <a:r>
              <a:rPr lang="en-US" b="1" dirty="0" smtClean="0"/>
              <a:t>food through </a:t>
            </a:r>
            <a:r>
              <a:rPr lang="en-US" b="1" dirty="0"/>
              <a:t>the </a:t>
            </a:r>
            <a:r>
              <a:rPr lang="en-US" b="1" dirty="0" smtClean="0"/>
              <a:t>esophagus</a:t>
            </a:r>
          </a:p>
          <a:p>
            <a:r>
              <a:rPr lang="en-US" dirty="0" smtClean="0"/>
              <a:t>The swallowing center </a:t>
            </a:r>
            <a:r>
              <a:rPr lang="en-US" dirty="0"/>
              <a:t>triggers a </a:t>
            </a:r>
            <a:r>
              <a:rPr lang="en-US" b="1" dirty="0"/>
              <a:t>primary peristaltic </a:t>
            </a:r>
            <a:r>
              <a:rPr lang="en-US" b="1" dirty="0" smtClean="0"/>
              <a:t>wave</a:t>
            </a:r>
          </a:p>
          <a:p>
            <a:r>
              <a:rPr lang="en-US" dirty="0" smtClean="0"/>
              <a:t>The peristaltic </a:t>
            </a:r>
            <a:r>
              <a:rPr lang="en-US" dirty="0"/>
              <a:t>wave takes about 5 to 9 seconds to reach the </a:t>
            </a:r>
            <a:r>
              <a:rPr lang="en-US" dirty="0" smtClean="0"/>
              <a:t>lower end </a:t>
            </a:r>
            <a:r>
              <a:rPr lang="en-US" dirty="0"/>
              <a:t>of the esophagus. </a:t>
            </a:r>
            <a:endParaRPr lang="en-US" dirty="0" smtClean="0"/>
          </a:p>
          <a:p>
            <a:r>
              <a:rPr lang="en-US" dirty="0" smtClean="0"/>
              <a:t>Progression </a:t>
            </a:r>
            <a:r>
              <a:rPr lang="en-US" dirty="0"/>
              <a:t>of the wave is controlled </a:t>
            </a:r>
            <a:r>
              <a:rPr lang="en-US" dirty="0" smtClean="0"/>
              <a:t>by the </a:t>
            </a:r>
            <a:r>
              <a:rPr lang="en-US" dirty="0"/>
              <a:t>swallowing center, with innervation by </a:t>
            </a:r>
            <a:r>
              <a:rPr lang="en-US" dirty="0" smtClean="0"/>
              <a:t>means </a:t>
            </a:r>
            <a:r>
              <a:rPr lang="en-US" dirty="0"/>
              <a:t>of the </a:t>
            </a:r>
            <a:r>
              <a:rPr lang="en-US" dirty="0" err="1" smtClean="0"/>
              <a:t>vagus</a:t>
            </a:r>
            <a:endParaRPr lang="en-US" dirty="0" smtClean="0"/>
          </a:p>
          <a:p>
            <a:r>
              <a:rPr lang="en-US" dirty="0" smtClean="0"/>
              <a:t>If there is thick </a:t>
            </a:r>
            <a:r>
              <a:rPr lang="en-US" dirty="0"/>
              <a:t>the lodged </a:t>
            </a:r>
            <a:r>
              <a:rPr lang="en-US" dirty="0" smtClean="0"/>
              <a:t>bolus, it will initiate </a:t>
            </a:r>
            <a:r>
              <a:rPr lang="en-US" b="1" dirty="0"/>
              <a:t>secondary peristaltic </a:t>
            </a:r>
            <a:r>
              <a:rPr lang="en-US" b="1" dirty="0" smtClean="0"/>
              <a:t>waves, </a:t>
            </a:r>
            <a:r>
              <a:rPr lang="en-US" dirty="0" smtClean="0"/>
              <a:t>which do not involve swallowing center</a:t>
            </a:r>
            <a:endParaRPr lang="en-US" dirty="0"/>
          </a:p>
        </p:txBody>
      </p:sp>
      <p:sp>
        <p:nvSpPr>
          <p:cNvPr id="3" name="Slide Number Placeholder 2"/>
          <p:cNvSpPr>
            <a:spLocks noGrp="1"/>
          </p:cNvSpPr>
          <p:nvPr>
            <p:ph type="sldNum" sz="quarter" idx="12"/>
          </p:nvPr>
        </p:nvSpPr>
        <p:spPr/>
        <p:txBody>
          <a:bodyPr/>
          <a:lstStyle/>
          <a:p>
            <a:fld id="{B16545B8-597D-4001-AEA6-900FC58417F7}" type="slidenum">
              <a:rPr lang="en-US" smtClean="0"/>
              <a:pPr/>
              <a:t>31</a:t>
            </a:fld>
            <a:endParaRPr lang="en-US"/>
          </a:p>
        </p:txBody>
      </p:sp>
    </p:spTree>
    <p:extLst>
      <p:ext uri="{BB962C8B-B14F-4D97-AF65-F5344CB8AC3E}">
        <p14:creationId xmlns:p14="http://schemas.microsoft.com/office/powerpoint/2010/main" xmlns="" val="2817897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idx="1"/>
          </p:nvPr>
        </p:nvSpPr>
        <p:spPr/>
        <p:txBody>
          <a:bodyPr/>
          <a:lstStyle/>
          <a:p>
            <a:r>
              <a:rPr lang="en-US" dirty="0"/>
              <a:t>The </a:t>
            </a:r>
            <a:r>
              <a:rPr lang="en-US" dirty="0" err="1"/>
              <a:t>gastroesophageal</a:t>
            </a:r>
            <a:r>
              <a:rPr lang="en-US" dirty="0"/>
              <a:t> sphincter prevents </a:t>
            </a:r>
            <a:r>
              <a:rPr lang="en-US" dirty="0" smtClean="0"/>
              <a:t>reflux of </a:t>
            </a:r>
            <a:r>
              <a:rPr lang="en-US" dirty="0"/>
              <a:t>gastric </a:t>
            </a:r>
            <a:r>
              <a:rPr lang="en-US" dirty="0" smtClean="0"/>
              <a:t>contents</a:t>
            </a:r>
          </a:p>
          <a:p>
            <a:r>
              <a:rPr lang="en-US" dirty="0" smtClean="0"/>
              <a:t>The </a:t>
            </a:r>
            <a:r>
              <a:rPr lang="en-US" dirty="0"/>
              <a:t>entire transit time in the pharynx and esophagus </a:t>
            </a:r>
            <a:r>
              <a:rPr lang="en-US" dirty="0" smtClean="0"/>
              <a:t>averages a </a:t>
            </a:r>
            <a:r>
              <a:rPr lang="en-US" dirty="0"/>
              <a:t>mere 6 to 10 seconds, too short a time for any </a:t>
            </a:r>
            <a:r>
              <a:rPr lang="en-US" dirty="0" smtClean="0"/>
              <a:t>digestion or </a:t>
            </a:r>
            <a:r>
              <a:rPr lang="en-US" dirty="0"/>
              <a:t>absorption in this region</a:t>
            </a:r>
          </a:p>
        </p:txBody>
      </p:sp>
      <p:sp>
        <p:nvSpPr>
          <p:cNvPr id="3" name="Slide Number Placeholder 2"/>
          <p:cNvSpPr>
            <a:spLocks noGrp="1"/>
          </p:cNvSpPr>
          <p:nvPr>
            <p:ph type="sldNum" sz="quarter" idx="12"/>
          </p:nvPr>
        </p:nvSpPr>
        <p:spPr/>
        <p:txBody>
          <a:bodyPr/>
          <a:lstStyle/>
          <a:p>
            <a:fld id="{B16545B8-597D-4001-AEA6-900FC58417F7}" type="slidenum">
              <a:rPr lang="en-US" smtClean="0"/>
              <a:pPr/>
              <a:t>32</a:t>
            </a:fld>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57800" y="4580171"/>
            <a:ext cx="3200400" cy="20619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1684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95600"/>
            <a:ext cx="7772400" cy="1143000"/>
          </a:xfrm>
        </p:spPr>
        <p:txBody>
          <a:bodyPr/>
          <a:lstStyle/>
          <a:p>
            <a:pPr algn="ctr"/>
            <a:r>
              <a:rPr lang="en-US" dirty="0" smtClean="0"/>
              <a:t>THANK YOU</a:t>
            </a:r>
            <a:endParaRPr lang="en-US" dirty="0"/>
          </a:p>
        </p:txBody>
      </p:sp>
      <p:sp>
        <p:nvSpPr>
          <p:cNvPr id="3" name="Slide Number Placeholder 2"/>
          <p:cNvSpPr>
            <a:spLocks noGrp="1"/>
          </p:cNvSpPr>
          <p:nvPr>
            <p:ph type="sldNum" sz="quarter" idx="12"/>
          </p:nvPr>
        </p:nvSpPr>
        <p:spPr/>
        <p:txBody>
          <a:bodyPr/>
          <a:lstStyle/>
          <a:p>
            <a:fld id="{B16545B8-597D-4001-AEA6-900FC58417F7}" type="slidenum">
              <a:rPr lang="en-US" smtClean="0"/>
              <a:pPr/>
              <a:t>33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ORAL CAVITY</a:t>
            </a:r>
            <a:endParaRPr lang="en-US" b="1"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PALATE</a:t>
            </a:r>
            <a:r>
              <a:rPr lang="en-US" dirty="0" smtClean="0"/>
              <a:t> </a:t>
            </a:r>
          </a:p>
          <a:p>
            <a:r>
              <a:rPr lang="en-US" dirty="0" smtClean="0"/>
              <a:t>It forms the roof of the oral cavity and separates the mouth from the nasal passages.</a:t>
            </a:r>
          </a:p>
          <a:p>
            <a:r>
              <a:rPr lang="en-US" dirty="0" smtClean="0"/>
              <a:t>Palate allows breathing and chewing to take place at the same time. </a:t>
            </a:r>
          </a:p>
          <a:p>
            <a:r>
              <a:rPr lang="en-US" dirty="0" smtClean="0"/>
              <a:t>At the end of palate, there is </a:t>
            </a:r>
            <a:r>
              <a:rPr lang="en-US" b="1" dirty="0" smtClean="0"/>
              <a:t>UVULA</a:t>
            </a:r>
            <a:r>
              <a:rPr lang="en-US" dirty="0" smtClean="0"/>
              <a:t>.</a:t>
            </a:r>
          </a:p>
          <a:p>
            <a:pPr>
              <a:buFont typeface="Wingdings" pitchFamily="2" charset="2"/>
              <a:buChar char="Ø"/>
            </a:pPr>
            <a:r>
              <a:rPr lang="en-US" b="1" dirty="0" smtClean="0"/>
              <a:t>NOTE – </a:t>
            </a:r>
            <a:r>
              <a:rPr lang="en-US" dirty="0" smtClean="0"/>
              <a:t>During swallowing one has to stop breathing.</a:t>
            </a:r>
          </a:p>
          <a:p>
            <a:pPr>
              <a:buNone/>
            </a:pPr>
            <a:r>
              <a:rPr lang="en-US" b="1" dirty="0" smtClean="0"/>
              <a:t>     </a:t>
            </a:r>
            <a:endParaRPr lang="en-US" dirty="0" smtClean="0"/>
          </a:p>
          <a:p>
            <a:endParaRPr lang="en-US" b="1" dirty="0" smtClean="0"/>
          </a:p>
          <a:p>
            <a:endParaRPr lang="en-US" dirty="0"/>
          </a:p>
        </p:txBody>
      </p:sp>
      <p:sp>
        <p:nvSpPr>
          <p:cNvPr id="4" name="Slide Number Placeholder 3"/>
          <p:cNvSpPr>
            <a:spLocks noGrp="1"/>
          </p:cNvSpPr>
          <p:nvPr>
            <p:ph type="sldNum" sz="quarter" idx="12"/>
          </p:nvPr>
        </p:nvSpPr>
        <p:spPr/>
        <p:txBody>
          <a:bodyPr/>
          <a:lstStyle/>
          <a:p>
            <a:fld id="{B16545B8-597D-4001-AEA6-900FC58417F7}"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ORAL CAVITY</a:t>
            </a:r>
            <a:endParaRPr lang="en-US" dirty="0"/>
          </a:p>
        </p:txBody>
      </p:sp>
      <p:sp>
        <p:nvSpPr>
          <p:cNvPr id="4" name="Content Placeholder 3"/>
          <p:cNvSpPr>
            <a:spLocks noGrp="1"/>
          </p:cNvSpPr>
          <p:nvPr>
            <p:ph idx="1"/>
          </p:nvPr>
        </p:nvSpPr>
        <p:spPr/>
        <p:txBody>
          <a:bodyPr>
            <a:normAutofit lnSpcReduction="10000"/>
          </a:bodyPr>
          <a:lstStyle/>
          <a:p>
            <a:pPr>
              <a:buNone/>
            </a:pPr>
            <a:r>
              <a:rPr lang="en-US" b="1" dirty="0" smtClean="0"/>
              <a:t>TONGUE</a:t>
            </a:r>
          </a:p>
          <a:p>
            <a:r>
              <a:rPr lang="en-US" dirty="0" smtClean="0"/>
              <a:t>It forms the floor of the oral cavity, it is composed of voluntarily controlled skeletal muscles. </a:t>
            </a:r>
          </a:p>
          <a:p>
            <a:r>
              <a:rPr lang="en-US" dirty="0" smtClean="0"/>
              <a:t>Movements of tongue help in guiding food within the mouth.</a:t>
            </a:r>
          </a:p>
          <a:p>
            <a:r>
              <a:rPr lang="en-US" dirty="0" smtClean="0"/>
              <a:t>Tongue plays important role in speech. </a:t>
            </a:r>
          </a:p>
          <a:p>
            <a:r>
              <a:rPr lang="en-US" dirty="0" smtClean="0"/>
              <a:t>Taste buds [e.g. sweet, bitter] are located at the tongue.</a:t>
            </a:r>
          </a:p>
          <a:p>
            <a:endParaRPr lang="en-US" dirty="0"/>
          </a:p>
        </p:txBody>
      </p:sp>
      <p:sp>
        <p:nvSpPr>
          <p:cNvPr id="3" name="Slide Number Placeholder 2"/>
          <p:cNvSpPr>
            <a:spLocks noGrp="1"/>
          </p:cNvSpPr>
          <p:nvPr>
            <p:ph type="sldNum" sz="quarter" idx="12"/>
          </p:nvPr>
        </p:nvSpPr>
        <p:spPr/>
        <p:txBody>
          <a:bodyPr/>
          <a:lstStyle/>
          <a:p>
            <a:fld id="{B16545B8-597D-4001-AEA6-900FC58417F7}"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ORAL CAVITY</a:t>
            </a:r>
            <a:endParaRPr lang="en-US" dirty="0"/>
          </a:p>
        </p:txBody>
      </p:sp>
      <p:sp>
        <p:nvSpPr>
          <p:cNvPr id="3" name="Content Placeholder 2"/>
          <p:cNvSpPr>
            <a:spLocks noGrp="1"/>
          </p:cNvSpPr>
          <p:nvPr>
            <p:ph idx="1"/>
          </p:nvPr>
        </p:nvSpPr>
        <p:spPr/>
        <p:txBody>
          <a:bodyPr/>
          <a:lstStyle/>
          <a:p>
            <a:pPr>
              <a:buNone/>
            </a:pPr>
            <a:r>
              <a:rPr lang="en-US" b="1" dirty="0" smtClean="0"/>
              <a:t>     PHARYNX</a:t>
            </a:r>
          </a:p>
          <a:p>
            <a:r>
              <a:rPr lang="en-US" dirty="0" smtClean="0"/>
              <a:t>It is the cavity at the throat.</a:t>
            </a:r>
          </a:p>
          <a:p>
            <a:r>
              <a:rPr lang="en-US" dirty="0" smtClean="0"/>
              <a:t>It acts common path for both digestive system [mouth and esophagus for food] and respiratory system [link between nasal passages and trachea for air].</a:t>
            </a:r>
          </a:p>
          <a:p>
            <a:r>
              <a:rPr lang="en-US" dirty="0" smtClean="0"/>
              <a:t>In the side walls of pharynx are tonsils, lymphoid tissues, part of body’s defense.</a:t>
            </a:r>
          </a:p>
          <a:p>
            <a:endParaRPr lang="en-US" dirty="0"/>
          </a:p>
        </p:txBody>
      </p:sp>
      <p:sp>
        <p:nvSpPr>
          <p:cNvPr id="4" name="Slide Number Placeholder 3"/>
          <p:cNvSpPr>
            <a:spLocks noGrp="1"/>
          </p:cNvSpPr>
          <p:nvPr>
            <p:ph type="sldNum" sz="quarter" idx="12"/>
          </p:nvPr>
        </p:nvSpPr>
        <p:spPr/>
        <p:txBody>
          <a:bodyPr/>
          <a:lstStyle/>
          <a:p>
            <a:fld id="{B16545B8-597D-4001-AEA6-900FC58417F7}"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ORAL CAVITY</a:t>
            </a:r>
            <a:endParaRPr lang="en-US" b="1" dirty="0"/>
          </a:p>
        </p:txBody>
      </p:sp>
      <p:sp>
        <p:nvSpPr>
          <p:cNvPr id="3" name="Content Placeholder 2"/>
          <p:cNvSpPr>
            <a:spLocks noGrp="1"/>
          </p:cNvSpPr>
          <p:nvPr>
            <p:ph idx="1"/>
          </p:nvPr>
        </p:nvSpPr>
        <p:spPr/>
        <p:txBody>
          <a:bodyPr>
            <a:normAutofit lnSpcReduction="10000"/>
          </a:bodyPr>
          <a:lstStyle/>
          <a:p>
            <a:pPr>
              <a:buNone/>
            </a:pPr>
            <a:r>
              <a:rPr lang="en-US" b="1" dirty="0" smtClean="0"/>
              <a:t>     TEETH</a:t>
            </a:r>
          </a:p>
          <a:p>
            <a:r>
              <a:rPr lang="en-US" dirty="0" smtClean="0"/>
              <a:t>Teeth are responsible for process of mastication or chewing. </a:t>
            </a:r>
          </a:p>
          <a:p>
            <a:r>
              <a:rPr lang="en-US" dirty="0" smtClean="0"/>
              <a:t>Teeth are embedded in jaw bones.</a:t>
            </a:r>
          </a:p>
          <a:p>
            <a:r>
              <a:rPr lang="en-US" dirty="0" smtClean="0"/>
              <a:t>Chewing helps in breaking the food into smaller pieces to facilitate swallowing and increase food surface area where salivary enzymes can act. </a:t>
            </a:r>
          </a:p>
          <a:p>
            <a:r>
              <a:rPr lang="en-US" dirty="0" smtClean="0"/>
              <a:t>Chewing helps to mix food with saliva.</a:t>
            </a:r>
          </a:p>
          <a:p>
            <a:endParaRPr lang="en-US" dirty="0"/>
          </a:p>
        </p:txBody>
      </p:sp>
      <p:sp>
        <p:nvSpPr>
          <p:cNvPr id="4" name="Slide Number Placeholder 3"/>
          <p:cNvSpPr>
            <a:spLocks noGrp="1"/>
          </p:cNvSpPr>
          <p:nvPr>
            <p:ph type="sldNum" sz="quarter" idx="12"/>
          </p:nvPr>
        </p:nvSpPr>
        <p:spPr/>
        <p:txBody>
          <a:bodyPr/>
          <a:lstStyle/>
          <a:p>
            <a:fld id="{B16545B8-597D-4001-AEA6-900FC58417F7}"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SALIVA</a:t>
            </a:r>
            <a:endParaRPr lang="en-US" b="1" u="sng" dirty="0"/>
          </a:p>
        </p:txBody>
      </p:sp>
      <p:sp>
        <p:nvSpPr>
          <p:cNvPr id="3" name="Content Placeholder 2"/>
          <p:cNvSpPr>
            <a:spLocks noGrp="1"/>
          </p:cNvSpPr>
          <p:nvPr>
            <p:ph idx="1"/>
          </p:nvPr>
        </p:nvSpPr>
        <p:spPr/>
        <p:txBody>
          <a:bodyPr>
            <a:normAutofit fontScale="92500"/>
          </a:bodyPr>
          <a:lstStyle/>
          <a:p>
            <a:r>
              <a:rPr lang="en-US" dirty="0" smtClean="0"/>
              <a:t>It is secretion produced by salivary glands.</a:t>
            </a:r>
          </a:p>
          <a:p>
            <a:r>
              <a:rPr lang="en-US" dirty="0" smtClean="0"/>
              <a:t>Daily secretion about 1000ml– 1500ml</a:t>
            </a:r>
          </a:p>
          <a:p>
            <a:r>
              <a:rPr lang="en-US" dirty="0" smtClean="0"/>
              <a:t>There are 3 pairs of salivary glands which produce saliva, they lie outside oral cavity and discharge saliva through ducts in the mouth. They are:</a:t>
            </a:r>
          </a:p>
          <a:p>
            <a:r>
              <a:rPr lang="en-US" u="sng" dirty="0" smtClean="0"/>
              <a:t>i).</a:t>
            </a:r>
            <a:r>
              <a:rPr lang="en-US" dirty="0" smtClean="0"/>
              <a:t> Parotid Glands </a:t>
            </a:r>
          </a:p>
          <a:p>
            <a:r>
              <a:rPr lang="en-US" u="sng" dirty="0" smtClean="0"/>
              <a:t>ii).</a:t>
            </a:r>
            <a:r>
              <a:rPr lang="en-US" dirty="0" smtClean="0"/>
              <a:t> Submandibular Glands</a:t>
            </a:r>
          </a:p>
          <a:p>
            <a:r>
              <a:rPr lang="en-US" u="sng" dirty="0" smtClean="0"/>
              <a:t>iii).</a:t>
            </a:r>
            <a:r>
              <a:rPr lang="en-US" dirty="0" smtClean="0"/>
              <a:t> Sublingual Glands</a:t>
            </a:r>
          </a:p>
          <a:p>
            <a:pPr>
              <a:buNone/>
            </a:pPr>
            <a:endParaRPr lang="en-US" dirty="0" smtClean="0"/>
          </a:p>
          <a:p>
            <a:endParaRPr lang="en-US" b="1" dirty="0"/>
          </a:p>
        </p:txBody>
      </p:sp>
      <p:sp>
        <p:nvSpPr>
          <p:cNvPr id="4" name="Slide Number Placeholder 3"/>
          <p:cNvSpPr>
            <a:spLocks noGrp="1"/>
          </p:cNvSpPr>
          <p:nvPr>
            <p:ph type="sldNum" sz="quarter" idx="12"/>
          </p:nvPr>
        </p:nvSpPr>
        <p:spPr/>
        <p:txBody>
          <a:bodyPr/>
          <a:lstStyle/>
          <a:p>
            <a:fld id="{B16545B8-597D-4001-AEA6-900FC58417F7}"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r.Zahoor Ali\Pictures\My Scans\2012-01 (Jan)\scan0024.jpg"/>
          <p:cNvPicPr>
            <a:picLocks noChangeAspect="1" noChangeArrowheads="1"/>
          </p:cNvPicPr>
          <p:nvPr/>
        </p:nvPicPr>
        <p:blipFill>
          <a:blip r:embed="rId2" cstate="print"/>
          <a:srcRect/>
          <a:stretch>
            <a:fillRect/>
          </a:stretch>
        </p:blipFill>
        <p:spPr bwMode="auto">
          <a:xfrm>
            <a:off x="152400" y="2209800"/>
            <a:ext cx="8797208" cy="2389187"/>
          </a:xfrm>
          <a:prstGeom prst="rect">
            <a:avLst/>
          </a:prstGeom>
          <a:noFill/>
        </p:spPr>
      </p:pic>
      <p:sp>
        <p:nvSpPr>
          <p:cNvPr id="3" name="Slide Number Placeholder 2"/>
          <p:cNvSpPr>
            <a:spLocks noGrp="1"/>
          </p:cNvSpPr>
          <p:nvPr>
            <p:ph type="sldNum" sz="quarter" idx="12"/>
          </p:nvPr>
        </p:nvSpPr>
        <p:spPr/>
        <p:txBody>
          <a:bodyPr/>
          <a:lstStyle/>
          <a:p>
            <a:fld id="{B16545B8-597D-4001-AEA6-900FC58417F7}"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292</TotalTime>
  <Words>1339</Words>
  <Application>Microsoft Office PowerPoint</Application>
  <PresentationFormat>On-screen Show (4:3)</PresentationFormat>
  <Paragraphs>188</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ORAL CAVITY   SALIVA SECRETION  SWALLOWING</vt:lpstr>
      <vt:lpstr>LECTURE OBJECTIVES</vt:lpstr>
      <vt:lpstr>ORAL CAVITY</vt:lpstr>
      <vt:lpstr>ORAL CAVITY</vt:lpstr>
      <vt:lpstr>ORAL CAVITY</vt:lpstr>
      <vt:lpstr>ORAL CAVITY</vt:lpstr>
      <vt:lpstr>ORAL CAVITY</vt:lpstr>
      <vt:lpstr>SALIVA</vt:lpstr>
      <vt:lpstr>Slide 9</vt:lpstr>
      <vt:lpstr>Slide 10</vt:lpstr>
      <vt:lpstr>COMPOSITION OF SALIVA</vt:lpstr>
      <vt:lpstr>COMPOSITION OF SALIVA</vt:lpstr>
      <vt:lpstr>COMPOSITION OF SALIVA</vt:lpstr>
      <vt:lpstr>FUNCTIONS OF SALIVA</vt:lpstr>
      <vt:lpstr>FUNCTIONS OF SALIVA</vt:lpstr>
      <vt:lpstr>SALIVA</vt:lpstr>
      <vt:lpstr>SALIVARY SECRETION</vt:lpstr>
      <vt:lpstr>Slide 18</vt:lpstr>
      <vt:lpstr>Slide 19</vt:lpstr>
      <vt:lpstr>Slide 20</vt:lpstr>
      <vt:lpstr>SALIVARY SECRETION</vt:lpstr>
      <vt:lpstr>Control of Salivary Secretion</vt:lpstr>
      <vt:lpstr>Control of Salivary Secretion</vt:lpstr>
      <vt:lpstr>SWALLOWING </vt:lpstr>
      <vt:lpstr>SWALLOWING</vt:lpstr>
      <vt:lpstr>SWALLOWING</vt:lpstr>
      <vt:lpstr>Slide 27</vt:lpstr>
      <vt:lpstr>SWALLOWING</vt:lpstr>
      <vt:lpstr>SWALLOWING</vt:lpstr>
      <vt:lpstr>SWALLOWING</vt:lpstr>
      <vt:lpstr>Esophageal stage</vt:lpstr>
      <vt:lpstr>Slide 32</vt:lpstr>
      <vt:lpstr>THANK YOU</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ORAL CAVITY &amp; SALIVA SECRETION</dc:title>
  <dc:creator>Dr.Zahoor Ali</dc:creator>
  <cp:lastModifiedBy>DELL</cp:lastModifiedBy>
  <cp:revision>67</cp:revision>
  <dcterms:created xsi:type="dcterms:W3CDTF">2012-01-30T20:05:47Z</dcterms:created>
  <dcterms:modified xsi:type="dcterms:W3CDTF">2016-09-19T22:24:28Z</dcterms:modified>
</cp:coreProperties>
</file>